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69" r:id="rId4"/>
    <p:sldId id="266" r:id="rId5"/>
    <p:sldId id="258" r:id="rId6"/>
    <p:sldId id="262" r:id="rId7"/>
    <p:sldId id="260" r:id="rId8"/>
    <p:sldId id="263" r:id="rId9"/>
    <p:sldId id="261" r:id="rId10"/>
    <p:sldId id="265" r:id="rId11"/>
    <p:sldId id="268"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7" d="100"/>
          <a:sy n="67" d="100"/>
        </p:scale>
        <p:origin x="-16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B88304-E7C2-D447-86A5-2A68174704C7}" type="datetimeFigureOut">
              <a:rPr lang="en-US" smtClean="0"/>
              <a:t>4/6/17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67B2C1-A3D3-3C4B-B04C-09AF1FEC1537}" type="slidenum">
              <a:rPr lang="en-US" smtClean="0"/>
              <a:t>‹#›</a:t>
            </a:fld>
            <a:endParaRPr lang="en-US"/>
          </a:p>
        </p:txBody>
      </p:sp>
    </p:spTree>
    <p:extLst>
      <p:ext uri="{BB962C8B-B14F-4D97-AF65-F5344CB8AC3E}">
        <p14:creationId xmlns:p14="http://schemas.microsoft.com/office/powerpoint/2010/main" val="26854645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E67B2C1-A3D3-3C4B-B04C-09AF1FEC1537}" type="slidenum">
              <a:rPr lang="en-US" smtClean="0"/>
              <a:t>2</a:t>
            </a:fld>
            <a:endParaRPr lang="en-US"/>
          </a:p>
        </p:txBody>
      </p:sp>
    </p:spTree>
    <p:extLst>
      <p:ext uri="{BB962C8B-B14F-4D97-AF65-F5344CB8AC3E}">
        <p14:creationId xmlns:p14="http://schemas.microsoft.com/office/powerpoint/2010/main" val="4057188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ea typeface="SimSun" panose="02010600030101010101" pitchFamily="2" charset="-122"/>
              </a:rPr>
              <a:t>However:</a:t>
            </a:r>
          </a:p>
          <a:p>
            <a:r>
              <a:rPr lang="en-US" dirty="0" smtClean="0"/>
              <a:t>MCC models, although being extremely useful in delineating cellular mechanisms, have been proven to be poor predictors of physiological responses. The lack of critical communications between different cell types in MCC models has been the major reason for this failure.</a:t>
            </a:r>
          </a:p>
          <a:p>
            <a:endParaRPr lang="en-US" dirty="0"/>
          </a:p>
        </p:txBody>
      </p:sp>
      <p:sp>
        <p:nvSpPr>
          <p:cNvPr id="4" name="Slide Number Placeholder 3"/>
          <p:cNvSpPr>
            <a:spLocks noGrp="1"/>
          </p:cNvSpPr>
          <p:nvPr>
            <p:ph type="sldNum" sz="quarter" idx="10"/>
          </p:nvPr>
        </p:nvSpPr>
        <p:spPr/>
        <p:txBody>
          <a:bodyPr/>
          <a:lstStyle/>
          <a:p>
            <a:fld id="{DE67B2C1-A3D3-3C4B-B04C-09AF1FEC1537}" type="slidenum">
              <a:rPr lang="en-US" smtClean="0"/>
              <a:t>3</a:t>
            </a:fld>
            <a:endParaRPr lang="en-US"/>
          </a:p>
        </p:txBody>
      </p:sp>
    </p:spTree>
    <p:extLst>
      <p:ext uri="{BB962C8B-B14F-4D97-AF65-F5344CB8AC3E}">
        <p14:creationId xmlns:p14="http://schemas.microsoft.com/office/powerpoint/2010/main" val="3163908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ea typeface="SimSun" panose="02010600030101010101" pitchFamily="2" charset="-122"/>
              </a:rPr>
              <a:t>to build a novel microfluidic </a:t>
            </a:r>
            <a:r>
              <a:rPr lang="en-US" i="1" dirty="0" smtClean="0">
                <a:latin typeface="Arial" panose="020B0604020202020204" pitchFamily="34" charset="0"/>
                <a:ea typeface="SimSun" panose="02010600030101010101" pitchFamily="2" charset="-122"/>
              </a:rPr>
              <a:t>ex vivo</a:t>
            </a:r>
            <a:r>
              <a:rPr lang="en-US" dirty="0" smtClean="0">
                <a:latin typeface="Arial" panose="020B0604020202020204" pitchFamily="34" charset="0"/>
                <a:ea typeface="SimSun" panose="02010600030101010101" pitchFamily="2" charset="-122"/>
              </a:rPr>
              <a:t> lung model (MEVL) that features both airway and vascular channels with differentiated primary epithelial and endothelial cells as well as </a:t>
            </a:r>
            <a:r>
              <a:rPr lang="en-US" dirty="0" err="1" smtClean="0">
                <a:latin typeface="Arial" panose="020B0604020202020204" pitchFamily="34" charset="0"/>
                <a:ea typeface="SimSun" panose="02010600030101010101" pitchFamily="2" charset="-122"/>
              </a:rPr>
              <a:t>difefrent</a:t>
            </a:r>
            <a:r>
              <a:rPr lang="en-US" dirty="0" smtClean="0">
                <a:latin typeface="Arial" panose="020B0604020202020204" pitchFamily="34" charset="0"/>
                <a:ea typeface="SimSun" panose="02010600030101010101" pitchFamily="2" charset="-122"/>
              </a:rPr>
              <a:t> lineages of hematopoietic cells</a:t>
            </a:r>
            <a:endParaRPr lang="en-US" dirty="0" smtClean="0"/>
          </a:p>
          <a:p>
            <a:endParaRPr lang="en-US" dirty="0"/>
          </a:p>
        </p:txBody>
      </p:sp>
      <p:sp>
        <p:nvSpPr>
          <p:cNvPr id="4" name="Slide Number Placeholder 3"/>
          <p:cNvSpPr>
            <a:spLocks noGrp="1"/>
          </p:cNvSpPr>
          <p:nvPr>
            <p:ph type="sldNum" sz="quarter" idx="10"/>
          </p:nvPr>
        </p:nvSpPr>
        <p:spPr/>
        <p:txBody>
          <a:bodyPr/>
          <a:lstStyle/>
          <a:p>
            <a:fld id="{DE67B2C1-A3D3-3C4B-B04C-09AF1FEC1537}" type="slidenum">
              <a:rPr lang="en-US" smtClean="0"/>
              <a:t>4</a:t>
            </a:fld>
            <a:endParaRPr lang="en-US"/>
          </a:p>
        </p:txBody>
      </p:sp>
    </p:spTree>
    <p:extLst>
      <p:ext uri="{BB962C8B-B14F-4D97-AF65-F5344CB8AC3E}">
        <p14:creationId xmlns:p14="http://schemas.microsoft.com/office/powerpoint/2010/main" val="917403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77CF9C-F66B-7347-A618-94C4CF04E2FD}" type="datetimeFigureOut">
              <a:rPr lang="en-US" smtClean="0"/>
              <a:t>4/6/17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51643-6661-0946-85A4-7AB59F6953BC}" type="slidenum">
              <a:rPr lang="en-US" smtClean="0"/>
              <a:t>‹#›</a:t>
            </a:fld>
            <a:endParaRPr lang="en-US"/>
          </a:p>
        </p:txBody>
      </p:sp>
    </p:spTree>
    <p:extLst>
      <p:ext uri="{BB962C8B-B14F-4D97-AF65-F5344CB8AC3E}">
        <p14:creationId xmlns:p14="http://schemas.microsoft.com/office/powerpoint/2010/main" val="962826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77CF9C-F66B-7347-A618-94C4CF04E2FD}" type="datetimeFigureOut">
              <a:rPr lang="en-US" smtClean="0"/>
              <a:t>4/6/17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51643-6661-0946-85A4-7AB59F6953BC}" type="slidenum">
              <a:rPr lang="en-US" smtClean="0"/>
              <a:t>‹#›</a:t>
            </a:fld>
            <a:endParaRPr lang="en-US"/>
          </a:p>
        </p:txBody>
      </p:sp>
    </p:spTree>
    <p:extLst>
      <p:ext uri="{BB962C8B-B14F-4D97-AF65-F5344CB8AC3E}">
        <p14:creationId xmlns:p14="http://schemas.microsoft.com/office/powerpoint/2010/main" val="1465685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77CF9C-F66B-7347-A618-94C4CF04E2FD}" type="datetimeFigureOut">
              <a:rPr lang="en-US" smtClean="0"/>
              <a:t>4/6/17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51643-6661-0946-85A4-7AB59F6953BC}" type="slidenum">
              <a:rPr lang="en-US" smtClean="0"/>
              <a:t>‹#›</a:t>
            </a:fld>
            <a:endParaRPr lang="en-US"/>
          </a:p>
        </p:txBody>
      </p:sp>
    </p:spTree>
    <p:extLst>
      <p:ext uri="{BB962C8B-B14F-4D97-AF65-F5344CB8AC3E}">
        <p14:creationId xmlns:p14="http://schemas.microsoft.com/office/powerpoint/2010/main" val="243640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77CF9C-F66B-7347-A618-94C4CF04E2FD}" type="datetimeFigureOut">
              <a:rPr lang="en-US" smtClean="0"/>
              <a:t>4/6/17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51643-6661-0946-85A4-7AB59F6953BC}" type="slidenum">
              <a:rPr lang="en-US" smtClean="0"/>
              <a:t>‹#›</a:t>
            </a:fld>
            <a:endParaRPr lang="en-US"/>
          </a:p>
        </p:txBody>
      </p:sp>
    </p:spTree>
    <p:extLst>
      <p:ext uri="{BB962C8B-B14F-4D97-AF65-F5344CB8AC3E}">
        <p14:creationId xmlns:p14="http://schemas.microsoft.com/office/powerpoint/2010/main" val="3264341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77CF9C-F66B-7347-A618-94C4CF04E2FD}" type="datetimeFigureOut">
              <a:rPr lang="en-US" smtClean="0"/>
              <a:t>4/6/17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51643-6661-0946-85A4-7AB59F6953BC}" type="slidenum">
              <a:rPr lang="en-US" smtClean="0"/>
              <a:t>‹#›</a:t>
            </a:fld>
            <a:endParaRPr lang="en-US"/>
          </a:p>
        </p:txBody>
      </p:sp>
    </p:spTree>
    <p:extLst>
      <p:ext uri="{BB962C8B-B14F-4D97-AF65-F5344CB8AC3E}">
        <p14:creationId xmlns:p14="http://schemas.microsoft.com/office/powerpoint/2010/main" val="1316513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77CF9C-F66B-7347-A618-94C4CF04E2FD}" type="datetimeFigureOut">
              <a:rPr lang="en-US" smtClean="0"/>
              <a:t>4/6/17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51643-6661-0946-85A4-7AB59F6953BC}" type="slidenum">
              <a:rPr lang="en-US" smtClean="0"/>
              <a:t>‹#›</a:t>
            </a:fld>
            <a:endParaRPr lang="en-US"/>
          </a:p>
        </p:txBody>
      </p:sp>
    </p:spTree>
    <p:extLst>
      <p:ext uri="{BB962C8B-B14F-4D97-AF65-F5344CB8AC3E}">
        <p14:creationId xmlns:p14="http://schemas.microsoft.com/office/powerpoint/2010/main" val="3934196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77CF9C-F66B-7347-A618-94C4CF04E2FD}" type="datetimeFigureOut">
              <a:rPr lang="en-US" smtClean="0"/>
              <a:t>4/6/17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951643-6661-0946-85A4-7AB59F6953BC}" type="slidenum">
              <a:rPr lang="en-US" smtClean="0"/>
              <a:t>‹#›</a:t>
            </a:fld>
            <a:endParaRPr lang="en-US"/>
          </a:p>
        </p:txBody>
      </p:sp>
    </p:spTree>
    <p:extLst>
      <p:ext uri="{BB962C8B-B14F-4D97-AF65-F5344CB8AC3E}">
        <p14:creationId xmlns:p14="http://schemas.microsoft.com/office/powerpoint/2010/main" val="3767922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77CF9C-F66B-7347-A618-94C4CF04E2FD}" type="datetimeFigureOut">
              <a:rPr lang="en-US" smtClean="0"/>
              <a:t>4/6/17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951643-6661-0946-85A4-7AB59F6953BC}" type="slidenum">
              <a:rPr lang="en-US" smtClean="0"/>
              <a:t>‹#›</a:t>
            </a:fld>
            <a:endParaRPr lang="en-US"/>
          </a:p>
        </p:txBody>
      </p:sp>
    </p:spTree>
    <p:extLst>
      <p:ext uri="{BB962C8B-B14F-4D97-AF65-F5344CB8AC3E}">
        <p14:creationId xmlns:p14="http://schemas.microsoft.com/office/powerpoint/2010/main" val="778523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77CF9C-F66B-7347-A618-94C4CF04E2FD}" type="datetimeFigureOut">
              <a:rPr lang="en-US" smtClean="0"/>
              <a:t>4/6/17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951643-6661-0946-85A4-7AB59F6953BC}" type="slidenum">
              <a:rPr lang="en-US" smtClean="0"/>
              <a:t>‹#›</a:t>
            </a:fld>
            <a:endParaRPr lang="en-US"/>
          </a:p>
        </p:txBody>
      </p:sp>
    </p:spTree>
    <p:extLst>
      <p:ext uri="{BB962C8B-B14F-4D97-AF65-F5344CB8AC3E}">
        <p14:creationId xmlns:p14="http://schemas.microsoft.com/office/powerpoint/2010/main" val="128189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77CF9C-F66B-7347-A618-94C4CF04E2FD}" type="datetimeFigureOut">
              <a:rPr lang="en-US" smtClean="0"/>
              <a:t>4/6/17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51643-6661-0946-85A4-7AB59F6953BC}" type="slidenum">
              <a:rPr lang="en-US" smtClean="0"/>
              <a:t>‹#›</a:t>
            </a:fld>
            <a:endParaRPr lang="en-US"/>
          </a:p>
        </p:txBody>
      </p:sp>
    </p:spTree>
    <p:extLst>
      <p:ext uri="{BB962C8B-B14F-4D97-AF65-F5344CB8AC3E}">
        <p14:creationId xmlns:p14="http://schemas.microsoft.com/office/powerpoint/2010/main" val="688689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77CF9C-F66B-7347-A618-94C4CF04E2FD}" type="datetimeFigureOut">
              <a:rPr lang="en-US" smtClean="0"/>
              <a:t>4/6/17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51643-6661-0946-85A4-7AB59F6953BC}" type="slidenum">
              <a:rPr lang="en-US" smtClean="0"/>
              <a:t>‹#›</a:t>
            </a:fld>
            <a:endParaRPr lang="en-US"/>
          </a:p>
        </p:txBody>
      </p:sp>
    </p:spTree>
    <p:extLst>
      <p:ext uri="{BB962C8B-B14F-4D97-AF65-F5344CB8AC3E}">
        <p14:creationId xmlns:p14="http://schemas.microsoft.com/office/powerpoint/2010/main" val="29816374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7CF9C-F66B-7347-A618-94C4CF04E2FD}" type="datetimeFigureOut">
              <a:rPr lang="en-US" smtClean="0"/>
              <a:t>4/6/17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1643-6661-0946-85A4-7AB59F6953BC}" type="slidenum">
              <a:rPr lang="en-US" smtClean="0"/>
              <a:t>‹#›</a:t>
            </a:fld>
            <a:endParaRPr lang="en-US"/>
          </a:p>
        </p:txBody>
      </p:sp>
    </p:spTree>
    <p:extLst>
      <p:ext uri="{BB962C8B-B14F-4D97-AF65-F5344CB8AC3E}">
        <p14:creationId xmlns:p14="http://schemas.microsoft.com/office/powerpoint/2010/main" val="944568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3.png"/><Relationship Id="rId5" Type="http://schemas.microsoft.com/office/2007/relationships/hdphoto" Target="../media/hdphoto2.wdp"/><Relationship Id="rId6" Type="http://schemas.openxmlformats.org/officeDocument/2006/relationships/image" Target="../media/image14.png"/><Relationship Id="rId7" Type="http://schemas.microsoft.com/office/2007/relationships/hdphoto" Target="../media/hdphoto3.wdp"/><Relationship Id="rId8" Type="http://schemas.openxmlformats.org/officeDocument/2006/relationships/image" Target="../media/image15.png"/><Relationship Id="rId9"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17.png"/><Relationship Id="rId5" Type="http://schemas.microsoft.com/office/2007/relationships/hdphoto" Target="../media/hdphoto6.wdp"/><Relationship Id="rId6"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3744" y="609962"/>
            <a:ext cx="7772400" cy="1470025"/>
          </a:xfrm>
        </p:spPr>
        <p:txBody>
          <a:bodyPr/>
          <a:lstStyle/>
          <a:p>
            <a:r>
              <a:rPr lang="en-US" dirty="0" smtClean="0"/>
              <a:t>Reconstituting the Lung on a Chip</a:t>
            </a:r>
            <a:endParaRPr lang="en-US" dirty="0"/>
          </a:p>
        </p:txBody>
      </p:sp>
      <p:sp>
        <p:nvSpPr>
          <p:cNvPr id="3" name="Subtitle 2"/>
          <p:cNvSpPr>
            <a:spLocks noGrp="1"/>
          </p:cNvSpPr>
          <p:nvPr>
            <p:ph type="subTitle" idx="1"/>
          </p:nvPr>
        </p:nvSpPr>
        <p:spPr>
          <a:xfrm>
            <a:off x="1011040" y="2327013"/>
            <a:ext cx="7080472" cy="2870331"/>
          </a:xfrm>
        </p:spPr>
        <p:txBody>
          <a:bodyPr>
            <a:noAutofit/>
          </a:bodyPr>
          <a:lstStyle/>
          <a:p>
            <a:r>
              <a:rPr lang="en-US" sz="2200" dirty="0" err="1" smtClean="0"/>
              <a:t>Jaimeson</a:t>
            </a:r>
            <a:r>
              <a:rPr lang="en-US" sz="2200" dirty="0" smtClean="0"/>
              <a:t> </a:t>
            </a:r>
            <a:r>
              <a:rPr lang="en-US" sz="2200" dirty="0" err="1" smtClean="0"/>
              <a:t>Veldhuizen</a:t>
            </a:r>
            <a:endParaRPr lang="en-US" sz="2200" dirty="0" smtClean="0"/>
          </a:p>
          <a:p>
            <a:endParaRPr lang="en-US" sz="1000" dirty="0" smtClean="0"/>
          </a:p>
          <a:p>
            <a:pPr algn="l"/>
            <a:r>
              <a:rPr lang="en-US" sz="2200" dirty="0" smtClean="0"/>
              <a:t>Mentors: Dr. </a:t>
            </a:r>
            <a:r>
              <a:rPr lang="en-US" sz="2200" dirty="0" err="1" smtClean="0"/>
              <a:t>Linan</a:t>
            </a:r>
            <a:r>
              <a:rPr lang="en-US" sz="2200" dirty="0" smtClean="0"/>
              <a:t> Jiang, Department of AME and OSC</a:t>
            </a:r>
          </a:p>
          <a:p>
            <a:r>
              <a:rPr lang="en-US" sz="2200" dirty="0" smtClean="0"/>
              <a:t>     Dr</a:t>
            </a:r>
            <a:r>
              <a:rPr lang="en-US" sz="2200" dirty="0"/>
              <a:t>. </a:t>
            </a:r>
            <a:r>
              <a:rPr lang="en-US" sz="2200" dirty="0" err="1"/>
              <a:t>Yitshak</a:t>
            </a:r>
            <a:r>
              <a:rPr lang="en-US" sz="2200" dirty="0"/>
              <a:t> Zohar, </a:t>
            </a:r>
            <a:r>
              <a:rPr lang="en-US" sz="2200" dirty="0" smtClean="0"/>
              <a:t>Departments </a:t>
            </a:r>
            <a:r>
              <a:rPr lang="en-US" sz="2200" dirty="0"/>
              <a:t>of AME and </a:t>
            </a:r>
            <a:r>
              <a:rPr lang="en-US" sz="2200" dirty="0" smtClean="0"/>
              <a:t>BME</a:t>
            </a:r>
          </a:p>
          <a:p>
            <a:r>
              <a:rPr lang="en-US" sz="2200" dirty="0" smtClean="0"/>
              <a:t>University of Arizona</a:t>
            </a:r>
          </a:p>
          <a:p>
            <a:r>
              <a:rPr lang="en-US" sz="2200" dirty="0" smtClean="0"/>
              <a:t>2017 Statewide Symposium for NASA Space Grant at ASU</a:t>
            </a:r>
          </a:p>
          <a:p>
            <a:r>
              <a:rPr lang="en-US" sz="2200" dirty="0" smtClean="0"/>
              <a:t>April 21-22, 2017</a:t>
            </a:r>
          </a:p>
          <a:p>
            <a:endParaRPr lang="en-US" sz="2200" dirty="0"/>
          </a:p>
        </p:txBody>
      </p:sp>
      <p:pic>
        <p:nvPicPr>
          <p:cNvPr id="4" name="Picture 4" descr="ua_logo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486400"/>
            <a:ext cx="14478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nasa-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5562600"/>
            <a:ext cx="128905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ZSGC_sunse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8043863" y="5465763"/>
            <a:ext cx="765175" cy="1312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233464" y="1600201"/>
            <a:ext cx="8575574" cy="2621604"/>
          </a:xfrm>
        </p:spPr>
        <p:txBody>
          <a:bodyPr>
            <a:normAutofit/>
          </a:bodyPr>
          <a:lstStyle/>
          <a:p>
            <a:pPr marL="0" indent="0" algn="ctr">
              <a:buNone/>
            </a:pPr>
            <a:r>
              <a:rPr lang="en-US" dirty="0" smtClean="0"/>
              <a:t>I would like to acknowledge and thank the</a:t>
            </a:r>
          </a:p>
          <a:p>
            <a:pPr marL="0" indent="0" algn="ctr">
              <a:buNone/>
            </a:pPr>
            <a:r>
              <a:rPr lang="en-US" dirty="0" smtClean="0"/>
              <a:t>Arizona NASA Space Grant for funding,</a:t>
            </a:r>
          </a:p>
          <a:p>
            <a:pPr marL="0" indent="0" algn="ctr">
              <a:buNone/>
            </a:pPr>
            <a:r>
              <a:rPr lang="en-US" dirty="0" smtClean="0"/>
              <a:t>and Drs. </a:t>
            </a:r>
            <a:r>
              <a:rPr lang="en-US" dirty="0" err="1" smtClean="0"/>
              <a:t>Linan</a:t>
            </a:r>
            <a:r>
              <a:rPr lang="en-US" dirty="0" smtClean="0"/>
              <a:t> Jiang and </a:t>
            </a:r>
            <a:r>
              <a:rPr lang="en-US" dirty="0" err="1" smtClean="0"/>
              <a:t>Yitshak</a:t>
            </a:r>
            <a:r>
              <a:rPr lang="en-US" dirty="0" smtClean="0"/>
              <a:t> Zohar for mentoring this project.</a:t>
            </a:r>
            <a:endParaRPr lang="en-US" dirty="0"/>
          </a:p>
        </p:txBody>
      </p:sp>
      <p:pic>
        <p:nvPicPr>
          <p:cNvPr id="4" name="Picture 4" descr="ua_logo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486400"/>
            <a:ext cx="14478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nasa-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5562600"/>
            <a:ext cx="128905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ZSGC_sunse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8043863" y="5465763"/>
            <a:ext cx="765175" cy="1312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083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pic>
        <p:nvPicPr>
          <p:cNvPr id="4" name="Picture 4" descr="ua_logo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486400"/>
            <a:ext cx="14478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nasa-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5562600"/>
            <a:ext cx="128905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ZSGC_sunse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8043863" y="5465763"/>
            <a:ext cx="765175" cy="1312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025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365125" y="1326610"/>
            <a:ext cx="8477250" cy="3245390"/>
          </a:xfrm>
        </p:spPr>
        <p:txBody>
          <a:bodyPr>
            <a:normAutofit/>
          </a:bodyPr>
          <a:lstStyle/>
          <a:p>
            <a:r>
              <a:rPr lang="en-US" dirty="0"/>
              <a:t>E</a:t>
            </a:r>
            <a:r>
              <a:rPr lang="en-US" dirty="0" smtClean="0"/>
              <a:t>nvironmental </a:t>
            </a:r>
            <a:r>
              <a:rPr lang="en-US" dirty="0"/>
              <a:t>insults and pathogens</a:t>
            </a:r>
            <a:endParaRPr lang="en-US" dirty="0" smtClean="0"/>
          </a:p>
          <a:p>
            <a:r>
              <a:rPr lang="en-US" dirty="0" smtClean="0"/>
              <a:t>Pharmaceutical testing</a:t>
            </a:r>
          </a:p>
          <a:p>
            <a:r>
              <a:rPr lang="en-US" dirty="0" smtClean="0"/>
              <a:t>Preclinical and clinical testing</a:t>
            </a:r>
          </a:p>
          <a:p>
            <a:r>
              <a:rPr lang="en-US" dirty="0" smtClean="0"/>
              <a:t>Preclinical testing costs in 2013: $1,098 Million</a:t>
            </a:r>
          </a:p>
        </p:txBody>
      </p:sp>
      <p:pic>
        <p:nvPicPr>
          <p:cNvPr id="6" name="Picture 5" descr="animal2.jpg"/>
          <p:cNvPicPr>
            <a:picLocks noChangeAspect="1"/>
          </p:cNvPicPr>
          <p:nvPr/>
        </p:nvPicPr>
        <p:blipFill rotWithShape="1">
          <a:blip r:embed="rId3">
            <a:extLst>
              <a:ext uri="{28A0092B-C50C-407E-A947-70E740481C1C}">
                <a14:useLocalDpi xmlns:a14="http://schemas.microsoft.com/office/drawing/2010/main" val="0"/>
              </a:ext>
            </a:extLst>
          </a:blip>
          <a:srcRect t="18592" b="12770"/>
          <a:stretch/>
        </p:blipFill>
        <p:spPr>
          <a:xfrm>
            <a:off x="191816" y="4275926"/>
            <a:ext cx="4542207" cy="2224666"/>
          </a:xfrm>
          <a:prstGeom prst="rect">
            <a:avLst/>
          </a:prstGeom>
        </p:spPr>
      </p:pic>
      <p:sp>
        <p:nvSpPr>
          <p:cNvPr id="7" name="TextBox 6"/>
          <p:cNvSpPr txBox="1"/>
          <p:nvPr/>
        </p:nvSpPr>
        <p:spPr>
          <a:xfrm>
            <a:off x="405975" y="6422535"/>
            <a:ext cx="4034638" cy="307777"/>
          </a:xfrm>
          <a:prstGeom prst="rect">
            <a:avLst/>
          </a:prstGeom>
          <a:noFill/>
        </p:spPr>
        <p:txBody>
          <a:bodyPr wrap="square" rtlCol="0">
            <a:spAutoFit/>
          </a:bodyPr>
          <a:lstStyle/>
          <a:p>
            <a:pPr algn="ctr"/>
            <a:r>
              <a:rPr lang="en-US" sz="1400" dirty="0" smtClean="0"/>
              <a:t>Source: </a:t>
            </a:r>
            <a:r>
              <a:rPr lang="en-US" sz="1400" dirty="0" err="1" smtClean="0"/>
              <a:t>slate.com</a:t>
            </a:r>
            <a:endParaRPr lang="en-US" sz="1400" dirty="0"/>
          </a:p>
        </p:txBody>
      </p:sp>
      <p:pic>
        <p:nvPicPr>
          <p:cNvPr id="4" name="Picture 3" descr="animal_test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0892" y="4239758"/>
            <a:ext cx="4089396" cy="2303605"/>
          </a:xfrm>
          <a:prstGeom prst="rect">
            <a:avLst/>
          </a:prstGeom>
        </p:spPr>
      </p:pic>
      <p:sp>
        <p:nvSpPr>
          <p:cNvPr id="9" name="TextBox 8"/>
          <p:cNvSpPr txBox="1"/>
          <p:nvPr/>
        </p:nvSpPr>
        <p:spPr>
          <a:xfrm>
            <a:off x="4807737" y="6422535"/>
            <a:ext cx="4034638" cy="307777"/>
          </a:xfrm>
          <a:prstGeom prst="rect">
            <a:avLst/>
          </a:prstGeom>
          <a:noFill/>
        </p:spPr>
        <p:txBody>
          <a:bodyPr wrap="square" rtlCol="0">
            <a:spAutoFit/>
          </a:bodyPr>
          <a:lstStyle/>
          <a:p>
            <a:pPr algn="ctr"/>
            <a:r>
              <a:rPr lang="en-US" sz="1400" dirty="0" smtClean="0"/>
              <a:t>Source: </a:t>
            </a:r>
            <a:r>
              <a:rPr lang="en-US" sz="1400" dirty="0" err="1" smtClean="0"/>
              <a:t>newatlas.com</a:t>
            </a:r>
            <a:endParaRPr lang="en-US" sz="1400" dirty="0"/>
          </a:p>
        </p:txBody>
      </p:sp>
    </p:spTree>
    <p:extLst>
      <p:ext uri="{BB962C8B-B14F-4D97-AF65-F5344CB8AC3E}">
        <p14:creationId xmlns:p14="http://schemas.microsoft.com/office/powerpoint/2010/main" val="1016162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pic>
        <p:nvPicPr>
          <p:cNvPr id="7" name="Picture 16" descr="Image result for images for epithelial cell cultures with air liquid interface"/>
          <p:cNvPicPr>
            <a:picLocks noChangeAspect="1" noChangeArrowheads="1"/>
          </p:cNvPicPr>
          <p:nvPr/>
        </p:nvPicPr>
        <p:blipFill rotWithShape="1">
          <a:blip r:embed="rId3">
            <a:extLst>
              <a:ext uri="{28A0092B-C50C-407E-A947-70E740481C1C}">
                <a14:useLocalDpi xmlns:a14="http://schemas.microsoft.com/office/drawing/2010/main" val="0"/>
              </a:ext>
            </a:extLst>
          </a:blip>
          <a:srcRect t="18474" b="17637"/>
          <a:stretch/>
        </p:blipFill>
        <p:spPr bwMode="auto">
          <a:xfrm>
            <a:off x="824841" y="2202186"/>
            <a:ext cx="3739239" cy="13437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725573" y="1133268"/>
            <a:ext cx="7677014" cy="3477875"/>
          </a:xfrm>
          <a:prstGeom prst="rect">
            <a:avLst/>
          </a:prstGeom>
        </p:spPr>
        <p:txBody>
          <a:bodyPr wrap="square">
            <a:spAutoFit/>
          </a:bodyPr>
          <a:lstStyle/>
          <a:p>
            <a:r>
              <a:rPr lang="en-US" sz="2200" dirty="0" smtClean="0">
                <a:ea typeface="SimSun" panose="02010600030101010101" pitchFamily="2" charset="-122"/>
                <a:cs typeface="Calibri (Body)"/>
              </a:rPr>
              <a:t>Two approaches are available:</a:t>
            </a:r>
          </a:p>
          <a:p>
            <a:endParaRPr lang="en-US" sz="2200" dirty="0">
              <a:latin typeface="Calibri (Body)"/>
              <a:ea typeface="SimSun" panose="02010600030101010101" pitchFamily="2" charset="-122"/>
              <a:cs typeface="Calibri (Body)"/>
            </a:endParaRPr>
          </a:p>
          <a:p>
            <a:endParaRPr lang="en-US" sz="2200" dirty="0" smtClean="0">
              <a:latin typeface="Calibri (Body)"/>
              <a:ea typeface="SimSun" panose="02010600030101010101" pitchFamily="2" charset="-122"/>
              <a:cs typeface="Calibri (Body)"/>
            </a:endParaRPr>
          </a:p>
          <a:p>
            <a:endParaRPr lang="en-US" sz="2200" dirty="0">
              <a:latin typeface="Calibri (Body)"/>
              <a:ea typeface="SimSun" panose="02010600030101010101" pitchFamily="2" charset="-122"/>
              <a:cs typeface="Calibri (Body)"/>
            </a:endParaRPr>
          </a:p>
          <a:p>
            <a:endParaRPr lang="en-US" sz="2200" dirty="0" smtClean="0">
              <a:latin typeface="Calibri (Body)"/>
              <a:ea typeface="SimSun" panose="02010600030101010101" pitchFamily="2" charset="-122"/>
              <a:cs typeface="Calibri (Body)"/>
            </a:endParaRPr>
          </a:p>
          <a:p>
            <a:endParaRPr lang="en-US" sz="2200" dirty="0" smtClean="0">
              <a:latin typeface="Calibri (Body)"/>
              <a:ea typeface="SimSun" panose="02010600030101010101" pitchFamily="2" charset="-122"/>
              <a:cs typeface="Calibri (Body)"/>
            </a:endParaRPr>
          </a:p>
          <a:p>
            <a:endParaRPr lang="en-US" sz="2200" dirty="0">
              <a:latin typeface="Calibri (Body)"/>
              <a:ea typeface="SimSun" panose="02010600030101010101" pitchFamily="2" charset="-122"/>
              <a:cs typeface="Calibri (Body)"/>
            </a:endParaRPr>
          </a:p>
          <a:p>
            <a:endParaRPr lang="en-US" sz="2200" dirty="0" smtClean="0">
              <a:latin typeface="Calibri (Body)"/>
              <a:ea typeface="SimSun" panose="02010600030101010101" pitchFamily="2" charset="-122"/>
              <a:cs typeface="Calibri (Body)"/>
            </a:endParaRPr>
          </a:p>
          <a:p>
            <a:endParaRPr lang="en-US" sz="2200" dirty="0">
              <a:latin typeface="Calibri (Body)"/>
              <a:ea typeface="SimSun" panose="02010600030101010101" pitchFamily="2" charset="-122"/>
              <a:cs typeface="Calibri (Body)"/>
            </a:endParaRPr>
          </a:p>
          <a:p>
            <a:endParaRPr lang="en-US" sz="2200" dirty="0" smtClean="0">
              <a:latin typeface="Calibri (Body)"/>
              <a:ea typeface="SimSun" panose="02010600030101010101" pitchFamily="2" charset="-122"/>
              <a:cs typeface="Calibri (Body)"/>
            </a:endParaRPr>
          </a:p>
        </p:txBody>
      </p:sp>
      <p:sp>
        <p:nvSpPr>
          <p:cNvPr id="3" name="TextBox 2"/>
          <p:cNvSpPr txBox="1"/>
          <p:nvPr/>
        </p:nvSpPr>
        <p:spPr>
          <a:xfrm>
            <a:off x="749029" y="1527124"/>
            <a:ext cx="4034638" cy="707886"/>
          </a:xfrm>
          <a:prstGeom prst="rect">
            <a:avLst/>
          </a:prstGeom>
          <a:noFill/>
        </p:spPr>
        <p:txBody>
          <a:bodyPr wrap="square" rtlCol="0">
            <a:spAutoFit/>
          </a:bodyPr>
          <a:lstStyle/>
          <a:p>
            <a:r>
              <a:rPr lang="en-US" sz="2000" i="1" dirty="0" smtClean="0"/>
              <a:t>in vitro </a:t>
            </a:r>
            <a:r>
              <a:rPr lang="en-US" sz="2000" dirty="0" smtClean="0"/>
              <a:t>mono-layered cell culture (MCC) model</a:t>
            </a:r>
            <a:endParaRPr lang="en-US" sz="2000" dirty="0"/>
          </a:p>
        </p:txBody>
      </p:sp>
      <p:sp>
        <p:nvSpPr>
          <p:cNvPr id="12" name="TextBox 11"/>
          <p:cNvSpPr txBox="1"/>
          <p:nvPr/>
        </p:nvSpPr>
        <p:spPr>
          <a:xfrm>
            <a:off x="5304366" y="1565040"/>
            <a:ext cx="3839634" cy="400110"/>
          </a:xfrm>
          <a:prstGeom prst="rect">
            <a:avLst/>
          </a:prstGeom>
          <a:noFill/>
        </p:spPr>
        <p:txBody>
          <a:bodyPr wrap="square" rtlCol="0">
            <a:spAutoFit/>
          </a:bodyPr>
          <a:lstStyle/>
          <a:p>
            <a:r>
              <a:rPr lang="en-US" sz="2000" i="1" dirty="0" smtClean="0"/>
              <a:t>in vivo </a:t>
            </a:r>
            <a:r>
              <a:rPr lang="en-US" sz="2000" dirty="0" smtClean="0"/>
              <a:t>animal model</a:t>
            </a:r>
            <a:endParaRPr lang="en-US" sz="2000" dirty="0"/>
          </a:p>
        </p:txBody>
      </p:sp>
      <p:sp>
        <p:nvSpPr>
          <p:cNvPr id="13" name="TextBox 12"/>
          <p:cNvSpPr txBox="1"/>
          <p:nvPr/>
        </p:nvSpPr>
        <p:spPr>
          <a:xfrm>
            <a:off x="529442" y="3526933"/>
            <a:ext cx="4034638" cy="307777"/>
          </a:xfrm>
          <a:prstGeom prst="rect">
            <a:avLst/>
          </a:prstGeom>
          <a:noFill/>
        </p:spPr>
        <p:txBody>
          <a:bodyPr wrap="square" rtlCol="0">
            <a:spAutoFit/>
          </a:bodyPr>
          <a:lstStyle/>
          <a:p>
            <a:pPr algn="ctr"/>
            <a:r>
              <a:rPr lang="en-US" sz="1400" dirty="0" smtClean="0"/>
              <a:t>Source: </a:t>
            </a:r>
            <a:r>
              <a:rPr lang="en-US" sz="1400" dirty="0" err="1" smtClean="0"/>
              <a:t>stemcell.org</a:t>
            </a:r>
            <a:endParaRPr lang="en-US" sz="1400" dirty="0"/>
          </a:p>
        </p:txBody>
      </p:sp>
      <p:pic>
        <p:nvPicPr>
          <p:cNvPr id="4" name="Picture 3" descr="animal2.jpg"/>
          <p:cNvPicPr>
            <a:picLocks noChangeAspect="1"/>
          </p:cNvPicPr>
          <p:nvPr/>
        </p:nvPicPr>
        <p:blipFill rotWithShape="1">
          <a:blip r:embed="rId4">
            <a:extLst>
              <a:ext uri="{28A0092B-C50C-407E-A947-70E740481C1C}">
                <a14:useLocalDpi xmlns:a14="http://schemas.microsoft.com/office/drawing/2010/main" val="0"/>
              </a:ext>
            </a:extLst>
          </a:blip>
          <a:srcRect t="18592" b="12770"/>
          <a:stretch/>
        </p:blipFill>
        <p:spPr>
          <a:xfrm>
            <a:off x="5030677" y="1972288"/>
            <a:ext cx="3371910" cy="1651482"/>
          </a:xfrm>
          <a:prstGeom prst="rect">
            <a:avLst/>
          </a:prstGeom>
        </p:spPr>
      </p:pic>
      <p:sp>
        <p:nvSpPr>
          <p:cNvPr id="14" name="TextBox 13"/>
          <p:cNvSpPr txBox="1"/>
          <p:nvPr/>
        </p:nvSpPr>
        <p:spPr>
          <a:xfrm>
            <a:off x="4652162" y="3553166"/>
            <a:ext cx="4034638" cy="307777"/>
          </a:xfrm>
          <a:prstGeom prst="rect">
            <a:avLst/>
          </a:prstGeom>
          <a:noFill/>
        </p:spPr>
        <p:txBody>
          <a:bodyPr wrap="square" rtlCol="0">
            <a:spAutoFit/>
          </a:bodyPr>
          <a:lstStyle/>
          <a:p>
            <a:pPr algn="ctr"/>
            <a:r>
              <a:rPr lang="en-US" sz="1400" dirty="0" smtClean="0"/>
              <a:t>Source: </a:t>
            </a:r>
            <a:r>
              <a:rPr lang="en-US" sz="1400" dirty="0" err="1" smtClean="0"/>
              <a:t>slate.com</a:t>
            </a:r>
            <a:endParaRPr lang="en-US" sz="1400" dirty="0"/>
          </a:p>
        </p:txBody>
      </p:sp>
      <p:sp>
        <p:nvSpPr>
          <p:cNvPr id="15" name="TextBox 14"/>
          <p:cNvSpPr txBox="1"/>
          <p:nvPr/>
        </p:nvSpPr>
        <p:spPr>
          <a:xfrm>
            <a:off x="457200" y="3793231"/>
            <a:ext cx="4034638" cy="430887"/>
          </a:xfrm>
          <a:prstGeom prst="rect">
            <a:avLst/>
          </a:prstGeom>
          <a:noFill/>
        </p:spPr>
        <p:txBody>
          <a:bodyPr wrap="square" rtlCol="0">
            <a:spAutoFit/>
          </a:bodyPr>
          <a:lstStyle/>
          <a:p>
            <a:r>
              <a:rPr lang="en-US" sz="2200" b="1" i="1" dirty="0" smtClean="0"/>
              <a:t>Advantages</a:t>
            </a:r>
            <a:r>
              <a:rPr lang="en-US" sz="2200" i="1" dirty="0" smtClean="0"/>
              <a:t>:</a:t>
            </a:r>
            <a:endParaRPr lang="en-US" sz="2200" dirty="0"/>
          </a:p>
        </p:txBody>
      </p:sp>
      <p:sp>
        <p:nvSpPr>
          <p:cNvPr id="16" name="TextBox 15"/>
          <p:cNvSpPr txBox="1"/>
          <p:nvPr/>
        </p:nvSpPr>
        <p:spPr>
          <a:xfrm>
            <a:off x="1269728" y="4121637"/>
            <a:ext cx="4034638" cy="707886"/>
          </a:xfrm>
          <a:prstGeom prst="rect">
            <a:avLst/>
          </a:prstGeom>
          <a:noFill/>
        </p:spPr>
        <p:txBody>
          <a:bodyPr wrap="square" rtlCol="0">
            <a:spAutoFit/>
          </a:bodyPr>
          <a:lstStyle/>
          <a:p>
            <a:r>
              <a:rPr lang="en-US" sz="2000" dirty="0" smtClean="0"/>
              <a:t>-mechanism defining</a:t>
            </a:r>
          </a:p>
          <a:p>
            <a:r>
              <a:rPr lang="en-US" sz="2000" dirty="0" smtClean="0"/>
              <a:t>-use of human cells</a:t>
            </a:r>
            <a:endParaRPr lang="en-US" sz="2000" dirty="0"/>
          </a:p>
        </p:txBody>
      </p:sp>
      <p:sp>
        <p:nvSpPr>
          <p:cNvPr id="17" name="TextBox 16"/>
          <p:cNvSpPr txBox="1"/>
          <p:nvPr/>
        </p:nvSpPr>
        <p:spPr>
          <a:xfrm>
            <a:off x="5304366" y="4114817"/>
            <a:ext cx="4034638" cy="400110"/>
          </a:xfrm>
          <a:prstGeom prst="rect">
            <a:avLst/>
          </a:prstGeom>
          <a:noFill/>
        </p:spPr>
        <p:txBody>
          <a:bodyPr wrap="square" rtlCol="0">
            <a:spAutoFit/>
          </a:bodyPr>
          <a:lstStyle/>
          <a:p>
            <a:r>
              <a:rPr lang="en-US" sz="2000" dirty="0" smtClean="0"/>
              <a:t>-physiologically relevant</a:t>
            </a:r>
            <a:endParaRPr lang="en-US" sz="2000" dirty="0"/>
          </a:p>
        </p:txBody>
      </p:sp>
      <p:sp>
        <p:nvSpPr>
          <p:cNvPr id="18" name="TextBox 17"/>
          <p:cNvSpPr txBox="1"/>
          <p:nvPr/>
        </p:nvSpPr>
        <p:spPr>
          <a:xfrm>
            <a:off x="532467" y="4829523"/>
            <a:ext cx="4034638" cy="430887"/>
          </a:xfrm>
          <a:prstGeom prst="rect">
            <a:avLst/>
          </a:prstGeom>
          <a:noFill/>
        </p:spPr>
        <p:txBody>
          <a:bodyPr wrap="square" rtlCol="0">
            <a:spAutoFit/>
          </a:bodyPr>
          <a:lstStyle/>
          <a:p>
            <a:r>
              <a:rPr lang="en-US" sz="2200" b="1" i="1" dirty="0" smtClean="0"/>
              <a:t>Disadvantages</a:t>
            </a:r>
            <a:r>
              <a:rPr lang="en-US" sz="2200" i="1" dirty="0" smtClean="0"/>
              <a:t>:</a:t>
            </a:r>
            <a:endParaRPr lang="en-US" sz="2200" dirty="0"/>
          </a:p>
        </p:txBody>
      </p:sp>
      <p:sp>
        <p:nvSpPr>
          <p:cNvPr id="19" name="TextBox 18"/>
          <p:cNvSpPr txBox="1"/>
          <p:nvPr/>
        </p:nvSpPr>
        <p:spPr>
          <a:xfrm>
            <a:off x="1269728" y="5213975"/>
            <a:ext cx="4034638" cy="707886"/>
          </a:xfrm>
          <a:prstGeom prst="rect">
            <a:avLst/>
          </a:prstGeom>
          <a:noFill/>
        </p:spPr>
        <p:txBody>
          <a:bodyPr wrap="square" rtlCol="0">
            <a:spAutoFit/>
          </a:bodyPr>
          <a:lstStyle/>
          <a:p>
            <a:r>
              <a:rPr lang="en-US" sz="2000" dirty="0" smtClean="0"/>
              <a:t>-lack of critical communication between different cell types</a:t>
            </a:r>
            <a:endParaRPr lang="en-US" sz="2000" dirty="0"/>
          </a:p>
        </p:txBody>
      </p:sp>
      <p:sp>
        <p:nvSpPr>
          <p:cNvPr id="20" name="TextBox 19"/>
          <p:cNvSpPr txBox="1"/>
          <p:nvPr/>
        </p:nvSpPr>
        <p:spPr>
          <a:xfrm>
            <a:off x="5109362" y="5234238"/>
            <a:ext cx="4034638" cy="1631216"/>
          </a:xfrm>
          <a:prstGeom prst="rect">
            <a:avLst/>
          </a:prstGeom>
          <a:noFill/>
        </p:spPr>
        <p:txBody>
          <a:bodyPr wrap="square" rtlCol="0">
            <a:spAutoFit/>
          </a:bodyPr>
          <a:lstStyle/>
          <a:p>
            <a:r>
              <a:rPr lang="en-US" sz="2000" dirty="0" smtClean="0"/>
              <a:t>-human cells respond differently compared to animal cells</a:t>
            </a:r>
          </a:p>
          <a:p>
            <a:r>
              <a:rPr lang="en-US" sz="2000" dirty="0" smtClean="0"/>
              <a:t>-92% of drugs that pass animal tests </a:t>
            </a:r>
            <a:r>
              <a:rPr lang="en-US" sz="2000" b="1" dirty="0" smtClean="0"/>
              <a:t>fail</a:t>
            </a:r>
            <a:r>
              <a:rPr lang="en-US" sz="2000" dirty="0" smtClean="0"/>
              <a:t> in human testing</a:t>
            </a:r>
          </a:p>
          <a:p>
            <a:endParaRPr lang="en-US" sz="2000" dirty="0"/>
          </a:p>
        </p:txBody>
      </p:sp>
    </p:spTree>
    <p:extLst>
      <p:ext uri="{BB962C8B-B14F-4D97-AF65-F5344CB8AC3E}">
        <p14:creationId xmlns:p14="http://schemas.microsoft.com/office/powerpoint/2010/main" val="1443889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144" y="2512000"/>
            <a:ext cx="8229600" cy="1143000"/>
          </a:xfrm>
        </p:spPr>
        <p:txBody>
          <a:bodyPr/>
          <a:lstStyle/>
          <a:p>
            <a:r>
              <a:rPr lang="en-US" dirty="0" smtClean="0"/>
              <a:t>Objectives</a:t>
            </a:r>
            <a:endParaRPr lang="en-US" dirty="0"/>
          </a:p>
        </p:txBody>
      </p:sp>
      <p:sp>
        <p:nvSpPr>
          <p:cNvPr id="3" name="Content Placeholder 2"/>
          <p:cNvSpPr>
            <a:spLocks noGrp="1"/>
          </p:cNvSpPr>
          <p:nvPr>
            <p:ph idx="1"/>
          </p:nvPr>
        </p:nvSpPr>
        <p:spPr>
          <a:xfrm>
            <a:off x="457200" y="3837562"/>
            <a:ext cx="8229600" cy="2767519"/>
          </a:xfrm>
        </p:spPr>
        <p:txBody>
          <a:bodyPr/>
          <a:lstStyle/>
          <a:p>
            <a:r>
              <a:rPr lang="en-US" dirty="0" smtClean="0"/>
              <a:t>Device must be:</a:t>
            </a:r>
          </a:p>
          <a:p>
            <a:pPr lvl="1"/>
            <a:r>
              <a:rPr lang="en-US" dirty="0" smtClean="0"/>
              <a:t>Biocompatible</a:t>
            </a:r>
          </a:p>
          <a:p>
            <a:pPr lvl="1"/>
            <a:r>
              <a:rPr lang="en-US" dirty="0" smtClean="0"/>
              <a:t>Optically suited for imaging</a:t>
            </a:r>
          </a:p>
          <a:p>
            <a:pPr lvl="1"/>
            <a:r>
              <a:rPr lang="en-US" dirty="0" smtClean="0"/>
              <a:t>Designed to incorporate overlapping channels</a:t>
            </a:r>
          </a:p>
          <a:p>
            <a:pPr lvl="1"/>
            <a:r>
              <a:rPr lang="en-US" dirty="0" smtClean="0"/>
              <a:t>Micron-level to ensure microfluidic properties</a:t>
            </a:r>
          </a:p>
          <a:p>
            <a:pPr marL="457200" lvl="1" indent="0">
              <a:buNone/>
            </a:pPr>
            <a:endParaRPr lang="en-US" dirty="0"/>
          </a:p>
        </p:txBody>
      </p:sp>
      <p:pic>
        <p:nvPicPr>
          <p:cNvPr id="4" name="Picture 3" descr="LOC Devi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875" y="3480826"/>
            <a:ext cx="2876869" cy="2016719"/>
          </a:xfrm>
          <a:prstGeom prst="rect">
            <a:avLst/>
          </a:prstGeom>
        </p:spPr>
      </p:pic>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Motivation</a:t>
            </a:r>
            <a:endParaRPr lang="en-US" dirty="0"/>
          </a:p>
        </p:txBody>
      </p:sp>
      <p:sp>
        <p:nvSpPr>
          <p:cNvPr id="6" name="Content Placeholder 2"/>
          <p:cNvSpPr txBox="1">
            <a:spLocks/>
          </p:cNvSpPr>
          <p:nvPr/>
        </p:nvSpPr>
        <p:spPr>
          <a:xfrm>
            <a:off x="345144" y="1236056"/>
            <a:ext cx="8229600" cy="121920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Develop an effective and high-throughput, yet low cost, system to overcome the deficiencies of the MCC and animal models</a:t>
            </a:r>
            <a:endParaRPr lang="en-US" dirty="0"/>
          </a:p>
        </p:txBody>
      </p:sp>
    </p:spTree>
    <p:extLst>
      <p:ext uri="{BB962C8B-B14F-4D97-AF65-F5344CB8AC3E}">
        <p14:creationId xmlns:p14="http://schemas.microsoft.com/office/powerpoint/2010/main" val="2206276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idx="1"/>
          </p:nvPr>
        </p:nvSpPr>
        <p:spPr/>
        <p:txBody>
          <a:bodyPr/>
          <a:lstStyle/>
          <a:p>
            <a:pPr marL="514350" indent="-514350">
              <a:buAutoNum type="arabicPeriod"/>
            </a:pPr>
            <a:r>
              <a:rPr lang="en-US" dirty="0" smtClean="0"/>
              <a:t>Fabrication </a:t>
            </a:r>
            <a:r>
              <a:rPr lang="en-US" dirty="0"/>
              <a:t>and preparation of microfluidic devices for bio </a:t>
            </a:r>
            <a:r>
              <a:rPr lang="en-US" dirty="0" smtClean="0"/>
              <a:t>application</a:t>
            </a:r>
          </a:p>
          <a:p>
            <a:pPr marL="514350" indent="-514350">
              <a:buAutoNum type="arabicPeriod"/>
            </a:pPr>
            <a:r>
              <a:rPr lang="en-US" dirty="0" smtClean="0"/>
              <a:t>Maintenance </a:t>
            </a:r>
            <a:r>
              <a:rPr lang="en-US" dirty="0"/>
              <a:t>of epithelial and endothelial cells in culture </a:t>
            </a:r>
            <a:r>
              <a:rPr lang="en-US" dirty="0" smtClean="0"/>
              <a:t>dishes</a:t>
            </a:r>
          </a:p>
          <a:p>
            <a:pPr marL="514350" indent="-514350">
              <a:buAutoNum type="arabicPeriod"/>
            </a:pPr>
            <a:r>
              <a:rPr lang="en-US" dirty="0" smtClean="0"/>
              <a:t>Loading </a:t>
            </a:r>
            <a:r>
              <a:rPr lang="en-US" dirty="0"/>
              <a:t>and establishing confluent cell monolayers in microfluidic devices </a:t>
            </a:r>
            <a:endParaRPr lang="en-US" dirty="0" smtClean="0"/>
          </a:p>
          <a:p>
            <a:endParaRPr lang="en-US" dirty="0"/>
          </a:p>
        </p:txBody>
      </p:sp>
    </p:spTree>
    <p:extLst>
      <p:ext uri="{BB962C8B-B14F-4D97-AF65-F5344CB8AC3E}">
        <p14:creationId xmlns:p14="http://schemas.microsoft.com/office/powerpoint/2010/main" val="2508705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pic>
        <p:nvPicPr>
          <p:cNvPr id="4" name="Content Placeholder 3" descr="Screen Shot 2017-04-01 at 10.22.04 AM.png"/>
          <p:cNvPicPr>
            <a:picLocks noGrp="1" noChangeAspect="1"/>
          </p:cNvPicPr>
          <p:nvPr>
            <p:ph idx="1"/>
          </p:nvPr>
        </p:nvPicPr>
        <p:blipFill>
          <a:blip r:embed="rId2">
            <a:extLst>
              <a:ext uri="{28A0092B-C50C-407E-A947-70E740481C1C}">
                <a14:useLocalDpi xmlns:a14="http://schemas.microsoft.com/office/drawing/2010/main" val="0"/>
              </a:ext>
            </a:extLst>
          </a:blip>
          <a:srcRect l="8259" r="8259"/>
          <a:stretch>
            <a:fillRect/>
          </a:stretch>
        </p:blipFill>
        <p:spPr>
          <a:xfrm>
            <a:off x="457200" y="1549166"/>
            <a:ext cx="3702895" cy="2036450"/>
          </a:xfrm>
        </p:spPr>
      </p:pic>
      <p:pic>
        <p:nvPicPr>
          <p:cNvPr id="5" name="Picture 4" descr="Screen Shot 2017-04-01 at 10.24.16 AM.png"/>
          <p:cNvPicPr>
            <a:picLocks noChangeAspect="1"/>
          </p:cNvPicPr>
          <p:nvPr/>
        </p:nvPicPr>
        <p:blipFill rotWithShape="1">
          <a:blip r:embed="rId3">
            <a:extLst>
              <a:ext uri="{28A0092B-C50C-407E-A947-70E740481C1C}">
                <a14:useLocalDpi xmlns:a14="http://schemas.microsoft.com/office/drawing/2010/main" val="0"/>
              </a:ext>
            </a:extLst>
          </a:blip>
          <a:srcRect l="4456" r="5220"/>
          <a:stretch/>
        </p:blipFill>
        <p:spPr>
          <a:xfrm>
            <a:off x="4718457" y="1549166"/>
            <a:ext cx="3888405" cy="2067416"/>
          </a:xfrm>
          <a:prstGeom prst="rect">
            <a:avLst/>
          </a:prstGeom>
        </p:spPr>
      </p:pic>
      <p:pic>
        <p:nvPicPr>
          <p:cNvPr id="7" name="Picture 6" descr="IMG_3037.jpg"/>
          <p:cNvPicPr>
            <a:picLocks noChangeAspect="1"/>
          </p:cNvPicPr>
          <p:nvPr/>
        </p:nvPicPr>
        <p:blipFill rotWithShape="1">
          <a:blip r:embed="rId4">
            <a:extLst>
              <a:ext uri="{28A0092B-C50C-407E-A947-70E740481C1C}">
                <a14:useLocalDpi xmlns:a14="http://schemas.microsoft.com/office/drawing/2010/main" val="0"/>
              </a:ext>
            </a:extLst>
          </a:blip>
          <a:srcRect t="15597" b="27863"/>
          <a:stretch/>
        </p:blipFill>
        <p:spPr>
          <a:xfrm>
            <a:off x="5242782" y="4279948"/>
            <a:ext cx="3193476" cy="2407430"/>
          </a:xfrm>
          <a:prstGeom prst="rect">
            <a:avLst/>
          </a:prstGeom>
        </p:spPr>
      </p:pic>
      <p:sp>
        <p:nvSpPr>
          <p:cNvPr id="8" name="TextBox 7"/>
          <p:cNvSpPr txBox="1"/>
          <p:nvPr/>
        </p:nvSpPr>
        <p:spPr>
          <a:xfrm>
            <a:off x="1568011" y="3528742"/>
            <a:ext cx="1619067" cy="646331"/>
          </a:xfrm>
          <a:prstGeom prst="rect">
            <a:avLst/>
          </a:prstGeom>
          <a:noFill/>
        </p:spPr>
        <p:txBody>
          <a:bodyPr wrap="square" rtlCol="0">
            <a:spAutoFit/>
          </a:bodyPr>
          <a:lstStyle/>
          <a:p>
            <a:pPr algn="ctr"/>
            <a:r>
              <a:rPr lang="en-US" dirty="0" smtClean="0"/>
              <a:t>Epithelial cells (A549)</a:t>
            </a:r>
            <a:endParaRPr lang="en-US" dirty="0"/>
          </a:p>
        </p:txBody>
      </p:sp>
      <p:sp>
        <p:nvSpPr>
          <p:cNvPr id="9" name="TextBox 8"/>
          <p:cNvSpPr txBox="1"/>
          <p:nvPr/>
        </p:nvSpPr>
        <p:spPr>
          <a:xfrm>
            <a:off x="5545888" y="3592740"/>
            <a:ext cx="2317360" cy="646331"/>
          </a:xfrm>
          <a:prstGeom prst="rect">
            <a:avLst/>
          </a:prstGeom>
          <a:noFill/>
        </p:spPr>
        <p:txBody>
          <a:bodyPr wrap="square" rtlCol="0">
            <a:spAutoFit/>
          </a:bodyPr>
          <a:lstStyle/>
          <a:p>
            <a:pPr algn="ctr"/>
            <a:r>
              <a:rPr lang="en-US" dirty="0" smtClean="0"/>
              <a:t>Endothelial cells (HUVEC)</a:t>
            </a:r>
            <a:endParaRPr lang="en-US" dirty="0"/>
          </a:p>
        </p:txBody>
      </p:sp>
      <p:pic>
        <p:nvPicPr>
          <p:cNvPr id="3" name="Picture 2" descr="Screen Shot 2017-04-06 at 7.38.3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781" y="4317864"/>
            <a:ext cx="4178300" cy="2006600"/>
          </a:xfrm>
          <a:prstGeom prst="rect">
            <a:avLst/>
          </a:prstGeom>
        </p:spPr>
      </p:pic>
    </p:spTree>
    <p:extLst>
      <p:ext uri="{BB962C8B-B14F-4D97-AF65-F5344CB8AC3E}">
        <p14:creationId xmlns:p14="http://schemas.microsoft.com/office/powerpoint/2010/main" val="1973823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4" name="Content Placeholder 3" descr="seeding of endo- channel.jpg"/>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355" t="1456" b="6804"/>
          <a:stretch/>
        </p:blipFill>
        <p:spPr>
          <a:xfrm>
            <a:off x="380490" y="1724707"/>
            <a:ext cx="4206217" cy="2334138"/>
          </a:xfrm>
          <a:prstGeom prst="rect">
            <a:avLst/>
          </a:prstGeom>
        </p:spPr>
      </p:pic>
      <p:pic>
        <p:nvPicPr>
          <p:cNvPr id="5" name="Picture 4" descr="Day 1 after seeding channel3.jpg"/>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18078"/>
          <a:stretch/>
        </p:blipFill>
        <p:spPr>
          <a:xfrm>
            <a:off x="4707978" y="1724708"/>
            <a:ext cx="4035748" cy="2334138"/>
          </a:xfrm>
          <a:prstGeom prst="rect">
            <a:avLst/>
          </a:prstGeom>
        </p:spPr>
      </p:pic>
      <p:pic>
        <p:nvPicPr>
          <p:cNvPr id="6" name="Picture 5" descr="Initial Seeding 2-23.jpg"/>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10732" r="8711" b="29748"/>
          <a:stretch/>
        </p:blipFill>
        <p:spPr>
          <a:xfrm>
            <a:off x="384604" y="4158661"/>
            <a:ext cx="4178581" cy="2179534"/>
          </a:xfrm>
          <a:prstGeom prst="rect">
            <a:avLst/>
          </a:prstGeom>
        </p:spPr>
      </p:pic>
      <p:pic>
        <p:nvPicPr>
          <p:cNvPr id="7" name="Picture 6" descr="Day 1 after seeding channel after media change 2-24.jpg"/>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t="12077" r="5421" b="22792"/>
          <a:stretch/>
        </p:blipFill>
        <p:spPr>
          <a:xfrm>
            <a:off x="4684456" y="4135144"/>
            <a:ext cx="4082792" cy="2249280"/>
          </a:xfrm>
          <a:prstGeom prst="rect">
            <a:avLst/>
          </a:prstGeom>
        </p:spPr>
      </p:pic>
      <p:sp>
        <p:nvSpPr>
          <p:cNvPr id="8" name="TextBox 7"/>
          <p:cNvSpPr txBox="1"/>
          <p:nvPr/>
        </p:nvSpPr>
        <p:spPr>
          <a:xfrm>
            <a:off x="2093425" y="1394121"/>
            <a:ext cx="1458336" cy="369332"/>
          </a:xfrm>
          <a:prstGeom prst="rect">
            <a:avLst/>
          </a:prstGeom>
          <a:noFill/>
        </p:spPr>
        <p:txBody>
          <a:bodyPr wrap="square" rtlCol="0">
            <a:spAutoFit/>
          </a:bodyPr>
          <a:lstStyle/>
          <a:p>
            <a:r>
              <a:rPr lang="en-US" dirty="0" smtClean="0"/>
              <a:t>Seeding</a:t>
            </a:r>
            <a:endParaRPr lang="en-US" dirty="0"/>
          </a:p>
        </p:txBody>
      </p:sp>
      <p:sp>
        <p:nvSpPr>
          <p:cNvPr id="9" name="TextBox 8"/>
          <p:cNvSpPr txBox="1"/>
          <p:nvPr/>
        </p:nvSpPr>
        <p:spPr>
          <a:xfrm>
            <a:off x="5774045" y="1394121"/>
            <a:ext cx="2340881" cy="369332"/>
          </a:xfrm>
          <a:prstGeom prst="rect">
            <a:avLst/>
          </a:prstGeom>
          <a:noFill/>
        </p:spPr>
        <p:txBody>
          <a:bodyPr wrap="square" rtlCol="0">
            <a:spAutoFit/>
          </a:bodyPr>
          <a:lstStyle/>
          <a:p>
            <a:r>
              <a:rPr lang="en-US" dirty="0" smtClean="0"/>
              <a:t>24 hours after seeding</a:t>
            </a:r>
            <a:endParaRPr lang="en-US" dirty="0"/>
          </a:p>
        </p:txBody>
      </p:sp>
      <p:sp>
        <p:nvSpPr>
          <p:cNvPr id="10" name="TextBox 9"/>
          <p:cNvSpPr txBox="1"/>
          <p:nvPr/>
        </p:nvSpPr>
        <p:spPr>
          <a:xfrm rot="16200000">
            <a:off x="-480156" y="4693972"/>
            <a:ext cx="1458336" cy="369332"/>
          </a:xfrm>
          <a:prstGeom prst="rect">
            <a:avLst/>
          </a:prstGeom>
          <a:noFill/>
        </p:spPr>
        <p:txBody>
          <a:bodyPr wrap="square" rtlCol="0">
            <a:spAutoFit/>
          </a:bodyPr>
          <a:lstStyle/>
          <a:p>
            <a:r>
              <a:rPr lang="en-US" dirty="0" smtClean="0"/>
              <a:t>Epithelial</a:t>
            </a:r>
            <a:endParaRPr lang="en-US" dirty="0"/>
          </a:p>
        </p:txBody>
      </p:sp>
      <p:sp>
        <p:nvSpPr>
          <p:cNvPr id="11" name="TextBox 10"/>
          <p:cNvSpPr txBox="1"/>
          <p:nvPr/>
        </p:nvSpPr>
        <p:spPr>
          <a:xfrm rot="16200000">
            <a:off x="-495418" y="2588788"/>
            <a:ext cx="1458336" cy="369332"/>
          </a:xfrm>
          <a:prstGeom prst="rect">
            <a:avLst/>
          </a:prstGeom>
          <a:noFill/>
        </p:spPr>
        <p:txBody>
          <a:bodyPr wrap="square" rtlCol="0">
            <a:spAutoFit/>
          </a:bodyPr>
          <a:lstStyle/>
          <a:p>
            <a:r>
              <a:rPr lang="en-US" dirty="0" smtClean="0"/>
              <a:t>Endothelial</a:t>
            </a:r>
            <a:endParaRPr lang="en-US" dirty="0"/>
          </a:p>
        </p:txBody>
      </p:sp>
    </p:spTree>
    <p:extLst>
      <p:ext uri="{BB962C8B-B14F-4D97-AF65-F5344CB8AC3E}">
        <p14:creationId xmlns:p14="http://schemas.microsoft.com/office/powerpoint/2010/main" val="4192400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6" name="Picture 5" descr="Day 7-channel.jp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b="27037"/>
          <a:stretch/>
        </p:blipFill>
        <p:spPr>
          <a:xfrm>
            <a:off x="457200" y="1286961"/>
            <a:ext cx="3940640" cy="2300166"/>
          </a:xfrm>
          <a:prstGeom prst="rect">
            <a:avLst/>
          </a:prstGeom>
        </p:spPr>
      </p:pic>
      <p:pic>
        <p:nvPicPr>
          <p:cNvPr id="7" name="Picture 6" descr="Day 3 after seeding 10X2.jpg"/>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18749" y="1286961"/>
            <a:ext cx="2775551" cy="2220441"/>
          </a:xfrm>
          <a:prstGeom prst="rect">
            <a:avLst/>
          </a:prstGeom>
        </p:spPr>
      </p:pic>
      <p:sp>
        <p:nvSpPr>
          <p:cNvPr id="15" name="TextBox 14"/>
          <p:cNvSpPr txBox="1"/>
          <p:nvPr/>
        </p:nvSpPr>
        <p:spPr>
          <a:xfrm>
            <a:off x="1317207" y="3616834"/>
            <a:ext cx="2657942" cy="369332"/>
          </a:xfrm>
          <a:prstGeom prst="rect">
            <a:avLst/>
          </a:prstGeom>
          <a:noFill/>
        </p:spPr>
        <p:txBody>
          <a:bodyPr wrap="square" rtlCol="0">
            <a:spAutoFit/>
          </a:bodyPr>
          <a:lstStyle/>
          <a:p>
            <a:r>
              <a:rPr lang="en-US" dirty="0" smtClean="0"/>
              <a:t>Confluent cell layer- 4X</a:t>
            </a:r>
            <a:endParaRPr lang="en-US" dirty="0"/>
          </a:p>
        </p:txBody>
      </p:sp>
      <p:sp>
        <p:nvSpPr>
          <p:cNvPr id="16" name="TextBox 15"/>
          <p:cNvSpPr txBox="1"/>
          <p:nvPr/>
        </p:nvSpPr>
        <p:spPr>
          <a:xfrm>
            <a:off x="5436358" y="3488444"/>
            <a:ext cx="2657942" cy="369332"/>
          </a:xfrm>
          <a:prstGeom prst="rect">
            <a:avLst/>
          </a:prstGeom>
          <a:noFill/>
        </p:spPr>
        <p:txBody>
          <a:bodyPr wrap="square" rtlCol="0">
            <a:spAutoFit/>
          </a:bodyPr>
          <a:lstStyle/>
          <a:p>
            <a:r>
              <a:rPr lang="en-US" dirty="0" smtClean="0"/>
              <a:t>Confluent cell layer- 10X</a:t>
            </a:r>
            <a:endParaRPr lang="en-US" dirty="0"/>
          </a:p>
        </p:txBody>
      </p:sp>
      <p:pic>
        <p:nvPicPr>
          <p:cNvPr id="3" name="Picture 2" descr="Kristen- Fluorescence Composit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8080" y="4019182"/>
            <a:ext cx="3246427" cy="2684671"/>
          </a:xfrm>
          <a:prstGeom prst="rect">
            <a:avLst/>
          </a:prstGeom>
        </p:spPr>
      </p:pic>
      <p:sp>
        <p:nvSpPr>
          <p:cNvPr id="8" name="TextBox 7"/>
          <p:cNvSpPr txBox="1"/>
          <p:nvPr/>
        </p:nvSpPr>
        <p:spPr>
          <a:xfrm>
            <a:off x="6274507" y="4983418"/>
            <a:ext cx="2657942" cy="646331"/>
          </a:xfrm>
          <a:prstGeom prst="rect">
            <a:avLst/>
          </a:prstGeom>
          <a:noFill/>
        </p:spPr>
        <p:txBody>
          <a:bodyPr wrap="square" rtlCol="0">
            <a:spAutoFit/>
          </a:bodyPr>
          <a:lstStyle/>
          <a:p>
            <a:r>
              <a:rPr lang="en-US" dirty="0" smtClean="0"/>
              <a:t>Both layers- fluorescent stained</a:t>
            </a:r>
            <a:endParaRPr lang="en-US" dirty="0"/>
          </a:p>
        </p:txBody>
      </p:sp>
    </p:spTree>
    <p:extLst>
      <p:ext uri="{BB962C8B-B14F-4D97-AF65-F5344CB8AC3E}">
        <p14:creationId xmlns:p14="http://schemas.microsoft.com/office/powerpoint/2010/main" val="1918258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Significance of Results</a:t>
            </a:r>
            <a:endParaRPr lang="en-US" dirty="0"/>
          </a:p>
        </p:txBody>
      </p:sp>
      <p:sp>
        <p:nvSpPr>
          <p:cNvPr id="3" name="Content Placeholder 2"/>
          <p:cNvSpPr>
            <a:spLocks noGrp="1"/>
          </p:cNvSpPr>
          <p:nvPr>
            <p:ph idx="1"/>
          </p:nvPr>
        </p:nvSpPr>
        <p:spPr/>
        <p:txBody>
          <a:bodyPr/>
          <a:lstStyle/>
          <a:p>
            <a:r>
              <a:rPr lang="en-US" dirty="0" smtClean="0"/>
              <a:t>Device is biocompatible</a:t>
            </a:r>
          </a:p>
          <a:p>
            <a:r>
              <a:rPr lang="en-US" dirty="0" smtClean="0"/>
              <a:t>Cells remain viable and grow to confluence in device channel</a:t>
            </a:r>
          </a:p>
          <a:p>
            <a:r>
              <a:rPr lang="en-US" dirty="0" smtClean="0"/>
              <a:t>Cells remain viable when in overlapping channels of same device</a:t>
            </a:r>
            <a:endParaRPr lang="en-US" dirty="0"/>
          </a:p>
        </p:txBody>
      </p:sp>
    </p:spTree>
    <p:extLst>
      <p:ext uri="{BB962C8B-B14F-4D97-AF65-F5344CB8AC3E}">
        <p14:creationId xmlns:p14="http://schemas.microsoft.com/office/powerpoint/2010/main" val="3528086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8835</TotalTime>
  <Words>398</Words>
  <Application>Microsoft Macintosh PowerPoint</Application>
  <PresentationFormat>On-screen Show (4:3)</PresentationFormat>
  <Paragraphs>75</Paragraphs>
  <Slides>11</Slides>
  <Notes>3</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Reconstituting the Lung on a Chip</vt:lpstr>
      <vt:lpstr>Background</vt:lpstr>
      <vt:lpstr>Motivation</vt:lpstr>
      <vt:lpstr>Objectives</vt:lpstr>
      <vt:lpstr>Methods</vt:lpstr>
      <vt:lpstr>Methods</vt:lpstr>
      <vt:lpstr>Results</vt:lpstr>
      <vt:lpstr>Results</vt:lpstr>
      <vt:lpstr>Significance of Results</vt:lpstr>
      <vt:lpstr>Acknowledgments</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Jaimeson Veldhuizen</dc:creator>
  <cp:lastModifiedBy>Jaimeson Veldhuizen</cp:lastModifiedBy>
  <cp:revision>47</cp:revision>
  <dcterms:created xsi:type="dcterms:W3CDTF">2017-03-30T23:40:07Z</dcterms:created>
  <dcterms:modified xsi:type="dcterms:W3CDTF">2017-04-07T02:49:27Z</dcterms:modified>
</cp:coreProperties>
</file>